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9"/>
  </p:notesMasterIdLst>
  <p:sldIdLst>
    <p:sldId id="256" r:id="rId2"/>
    <p:sldId id="257" r:id="rId3"/>
    <p:sldId id="259" r:id="rId4"/>
    <p:sldId id="260" r:id="rId5"/>
    <p:sldId id="262" r:id="rId6"/>
    <p:sldId id="258" r:id="rId7"/>
    <p:sldId id="261" r:id="rId8"/>
  </p:sldIdLst>
  <p:sldSz cx="12192000" cy="6858000"/>
  <p:notesSz cx="6858000" cy="9144000"/>
  <p:embeddedFontLst>
    <p:embeddedFont>
      <p:font typeface="Academy" pitchFamily="2" charset="0"/>
      <p:regular r:id="rId10"/>
    </p:embeddedFon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Chakra Petch SemiBold" panose="020B0604020202020204" charset="-34"/>
      <p:bold r:id="rId17"/>
    </p:embeddedFont>
    <p:embeddedFont>
      <p:font typeface="Upheaval TT (BRK)"/>
      <p:regular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2450D-0B1B-4263-94B2-D13140B4E3CB}" type="datetimeFigureOut">
              <a:rPr lang="fr-FR" smtClean="0"/>
              <a:t>10/12/2021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13093-9B8A-417C-98D7-F0D1DF97F32F}" type="slidenum">
              <a:rPr lang="fr-FR" smtClean="0"/>
              <a:t>‹N°›</a:t>
            </a:fld>
            <a:endParaRPr lang="fr-FR"/>
          </a:p>
        </p:txBody>
      </p:sp>
    </p:spTree>
    <p:extLst>
      <p:ext uri="{BB962C8B-B14F-4D97-AF65-F5344CB8AC3E}">
        <p14:creationId xmlns:p14="http://schemas.microsoft.com/office/powerpoint/2010/main" val="130531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5C185CD-7669-4EC2-B254-FCC44BFBBF2F}" type="datetime1">
              <a:rPr lang="fr-FR" smtClean="0"/>
              <a:t>10/12/2021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3880266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8CFD73A-B33B-4FD3-92BE-9981A67D1BBC}" type="datetime1">
              <a:rPr lang="fr-FR" smtClean="0"/>
              <a:t>10/12/2021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283642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4EF7881-BF67-4D1A-AE84-5616D0F4336B}" type="datetime1">
              <a:rPr lang="fr-FR" smtClean="0"/>
              <a:t>10/12/2021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34089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344AE5-49CF-4121-A339-DAA44AB364F5}" type="datetime1">
              <a:rPr lang="fr-FR" smtClean="0"/>
              <a:t>10/12/2021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796164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AAC1538-0CB6-4474-A284-DEF69C1C1972}" type="datetime1">
              <a:rPr lang="fr-FR" smtClean="0"/>
              <a:t>10/12/2021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751880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70277C7-EC99-4672-9B3C-3751DBCC0D2A}" type="datetime1">
              <a:rPr lang="fr-FR" smtClean="0"/>
              <a:t>10/12/2021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873924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5AE9E4D-A6D6-4C9A-8B45-780DF905176D}" type="datetime1">
              <a:rPr lang="fr-FR" smtClean="0"/>
              <a:t>10/12/2021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211778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91BDB2C-E1C0-4E59-8F2A-17D606C57683}" type="datetime1">
              <a:rPr lang="fr-FR" smtClean="0"/>
              <a:t>10/12/2021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1896845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AEB5A-4E84-44B5-B55E-C7429E3293ED}" type="datetime1">
              <a:rPr lang="fr-FR" smtClean="0"/>
              <a:t>10/12/2021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130702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12C813D-346E-42AD-B862-7E5A56FBBC75}" type="datetime1">
              <a:rPr lang="fr-FR" smtClean="0"/>
              <a:t>10/12/2021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918694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AB0EBEE-AEFE-4B00-8726-F40AEB157E2B}" type="datetime1">
              <a:rPr lang="fr-FR" smtClean="0"/>
              <a:t>10/12/2021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0802C22-FD50-43DD-B0B0-712F86ECF65C}" type="slidenum">
              <a:rPr lang="fr-FR" smtClean="0"/>
              <a:t>‹N°›</a:t>
            </a:fld>
            <a:endParaRPr lang="fr-FR"/>
          </a:p>
        </p:txBody>
      </p:sp>
    </p:spTree>
    <p:extLst>
      <p:ext uri="{BB962C8B-B14F-4D97-AF65-F5344CB8AC3E}">
        <p14:creationId xmlns:p14="http://schemas.microsoft.com/office/powerpoint/2010/main" val="300370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2ED10-7604-4FC9-BA25-F64835B066E3}" type="datetime1">
              <a:rPr lang="fr-FR" smtClean="0"/>
              <a:t>10/12/2021</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02C22-FD50-43DD-B0B0-712F86ECF65C}" type="slidenum">
              <a:rPr lang="fr-FR" smtClean="0"/>
              <a:t>‹N°›</a:t>
            </a:fld>
            <a:endParaRPr lang="fr-FR"/>
          </a:p>
        </p:txBody>
      </p:sp>
    </p:spTree>
    <p:extLst>
      <p:ext uri="{BB962C8B-B14F-4D97-AF65-F5344CB8AC3E}">
        <p14:creationId xmlns:p14="http://schemas.microsoft.com/office/powerpoint/2010/main" val="22164800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D9DCE2-E59F-472E-812C-703543F3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73" y="117446"/>
            <a:ext cx="670070" cy="1422430"/>
          </a:xfrm>
          <a:prstGeom prst="rect">
            <a:avLst/>
          </a:prstGeom>
        </p:spPr>
      </p:pic>
      <p:sp>
        <p:nvSpPr>
          <p:cNvPr id="6" name="ZoneTexte 5">
            <a:extLst>
              <a:ext uri="{FF2B5EF4-FFF2-40B4-BE49-F238E27FC236}">
                <a16:creationId xmlns:a16="http://schemas.microsoft.com/office/drawing/2014/main" id="{A6BD544F-94E7-4D70-B401-0B14B1D9F61F}"/>
              </a:ext>
            </a:extLst>
          </p:cNvPr>
          <p:cNvSpPr txBox="1"/>
          <p:nvPr/>
        </p:nvSpPr>
        <p:spPr>
          <a:xfrm>
            <a:off x="1796641" y="1170161"/>
            <a:ext cx="9051721" cy="2400657"/>
          </a:xfrm>
          <a:prstGeom prst="rect">
            <a:avLst/>
          </a:prstGeom>
          <a:noFill/>
        </p:spPr>
        <p:txBody>
          <a:bodyPr wrap="square" rtlCol="0">
            <a:spAutoFit/>
          </a:bodyPr>
          <a:lstStyle/>
          <a:p>
            <a:pPr algn="ctr"/>
            <a:r>
              <a:rPr lang="fr-FR" sz="15000" dirty="0">
                <a:solidFill>
                  <a:srgbClr val="FFFF00"/>
                </a:solidFill>
                <a:latin typeface="Upheaval TT (BRK)" pitchFamily="2" charset="0"/>
                <a:cs typeface="Alef" panose="00000500000000000000" pitchFamily="2" charset="-79"/>
              </a:rPr>
              <a:t>PIXEL</a:t>
            </a:r>
          </a:p>
        </p:txBody>
      </p:sp>
      <p:sp>
        <p:nvSpPr>
          <p:cNvPr id="2" name="ZoneTexte 1">
            <a:extLst>
              <a:ext uri="{FF2B5EF4-FFF2-40B4-BE49-F238E27FC236}">
                <a16:creationId xmlns:a16="http://schemas.microsoft.com/office/drawing/2014/main" id="{58C757FD-EF24-422B-B0AC-B2ECC15B5E86}"/>
              </a:ext>
            </a:extLst>
          </p:cNvPr>
          <p:cNvSpPr txBox="1"/>
          <p:nvPr/>
        </p:nvSpPr>
        <p:spPr>
          <a:xfrm>
            <a:off x="4091030" y="3044279"/>
            <a:ext cx="4009938" cy="769441"/>
          </a:xfrm>
          <a:prstGeom prst="rect">
            <a:avLst/>
          </a:prstGeom>
          <a:noFill/>
        </p:spPr>
        <p:txBody>
          <a:bodyPr wrap="square" rtlCol="0">
            <a:spAutoFit/>
          </a:bodyPr>
          <a:lstStyle/>
          <a:p>
            <a:pPr algn="ctr"/>
            <a:r>
              <a:rPr lang="fr-FR" sz="4400" dirty="0">
                <a:solidFill>
                  <a:srgbClr val="0070C0"/>
                </a:solidFill>
                <a:latin typeface="Academy" panose="020F0502020204030204" pitchFamily="2" charset="0"/>
              </a:rPr>
              <a:t>ACADEMY</a:t>
            </a:r>
          </a:p>
        </p:txBody>
      </p:sp>
      <p:sp>
        <p:nvSpPr>
          <p:cNvPr id="3" name="ZoneTexte 2">
            <a:extLst>
              <a:ext uri="{FF2B5EF4-FFF2-40B4-BE49-F238E27FC236}">
                <a16:creationId xmlns:a16="http://schemas.microsoft.com/office/drawing/2014/main" id="{06EE6FD4-CA70-4A37-BBFE-4EE0FD3274DC}"/>
              </a:ext>
            </a:extLst>
          </p:cNvPr>
          <p:cNvSpPr txBox="1"/>
          <p:nvPr/>
        </p:nvSpPr>
        <p:spPr>
          <a:xfrm>
            <a:off x="4380450" y="3685263"/>
            <a:ext cx="3431098" cy="646331"/>
          </a:xfrm>
          <a:prstGeom prst="rect">
            <a:avLst/>
          </a:prstGeom>
          <a:noFill/>
        </p:spPr>
        <p:txBody>
          <a:bodyPr wrap="square" rtlCol="0">
            <a:spAutoFit/>
          </a:bodyPr>
          <a:lstStyle/>
          <a:p>
            <a:pPr algn="ctr"/>
            <a:r>
              <a:rPr lang="fr-FR" dirty="0">
                <a:solidFill>
                  <a:srgbClr val="FF0000"/>
                </a:solidFill>
                <a:latin typeface="Upheaval TT (BRK)" pitchFamily="2" charset="0"/>
              </a:rPr>
              <a:t>VIDEZ LE HIGH SCORE !</a:t>
            </a:r>
            <a:endParaRPr lang="fr-FR" dirty="0"/>
          </a:p>
          <a:p>
            <a:pPr algn="ctr"/>
            <a:endParaRPr lang="fr-FR" dirty="0"/>
          </a:p>
        </p:txBody>
      </p:sp>
      <p:pic>
        <p:nvPicPr>
          <p:cNvPr id="7" name="Image 6">
            <a:extLst>
              <a:ext uri="{FF2B5EF4-FFF2-40B4-BE49-F238E27FC236}">
                <a16:creationId xmlns:a16="http://schemas.microsoft.com/office/drawing/2014/main" id="{7F475881-80C7-4279-B555-BE23B4887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2147"/>
            <a:ext cx="12192000" cy="805853"/>
          </a:xfrm>
          <a:prstGeom prst="rect">
            <a:avLst/>
          </a:prstGeom>
        </p:spPr>
      </p:pic>
    </p:spTree>
    <p:extLst>
      <p:ext uri="{BB962C8B-B14F-4D97-AF65-F5344CB8AC3E}">
        <p14:creationId xmlns:p14="http://schemas.microsoft.com/office/powerpoint/2010/main" val="454064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D9DCE2-E59F-472E-812C-703543F3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73" y="117446"/>
            <a:ext cx="476401" cy="1011308"/>
          </a:xfrm>
          <a:prstGeom prst="rect">
            <a:avLst/>
          </a:prstGeom>
        </p:spPr>
      </p:pic>
      <p:sp>
        <p:nvSpPr>
          <p:cNvPr id="2" name="ZoneTexte 1">
            <a:extLst>
              <a:ext uri="{FF2B5EF4-FFF2-40B4-BE49-F238E27FC236}">
                <a16:creationId xmlns:a16="http://schemas.microsoft.com/office/drawing/2014/main" id="{E5E25923-26AF-4D93-8976-7066F30E75A4}"/>
              </a:ext>
            </a:extLst>
          </p:cNvPr>
          <p:cNvSpPr txBox="1"/>
          <p:nvPr/>
        </p:nvSpPr>
        <p:spPr>
          <a:xfrm>
            <a:off x="152773" y="1229484"/>
            <a:ext cx="5473586" cy="646331"/>
          </a:xfrm>
          <a:prstGeom prst="rect">
            <a:avLst/>
          </a:prstGeom>
          <a:noFill/>
        </p:spPr>
        <p:txBody>
          <a:bodyPr wrap="square" rtlCol="0">
            <a:spAutoFit/>
          </a:bodyPr>
          <a:lstStyle/>
          <a:p>
            <a:pPr algn="ctr"/>
            <a:r>
              <a:rPr lang="fr-FR" dirty="0">
                <a:solidFill>
                  <a:srgbClr val="FFFF00"/>
                </a:solidFill>
                <a:latin typeface="Chakra Petch SemiBold" panose="00000700000000000000" pitchFamily="2" charset="-34"/>
                <a:cs typeface="Chakra Petch SemiBold" panose="00000700000000000000" pitchFamily="2" charset="-34"/>
              </a:rPr>
              <a:t>La Pixel </a:t>
            </a:r>
            <a:r>
              <a:rPr lang="fr-FR" dirty="0" err="1">
                <a:solidFill>
                  <a:srgbClr val="FFFF00"/>
                </a:solidFill>
                <a:latin typeface="Chakra Petch SemiBold" panose="00000700000000000000" pitchFamily="2" charset="-34"/>
                <a:cs typeface="Chakra Petch SemiBold" panose="00000700000000000000" pitchFamily="2" charset="-34"/>
              </a:rPr>
              <a:t>Academy</a:t>
            </a:r>
            <a:r>
              <a:rPr lang="fr-FR" dirty="0">
                <a:solidFill>
                  <a:srgbClr val="FFFF00"/>
                </a:solidFill>
                <a:latin typeface="Chakra Petch SemiBold" panose="00000700000000000000" pitchFamily="2" charset="-34"/>
                <a:cs typeface="Chakra Petch SemiBold" panose="00000700000000000000" pitchFamily="2" charset="-34"/>
              </a:rPr>
              <a:t> est une école qui forme ses futurs étudiants à la culture du jeux-vidéo.</a:t>
            </a:r>
          </a:p>
        </p:txBody>
      </p:sp>
      <p:pic>
        <p:nvPicPr>
          <p:cNvPr id="6" name="Image 5">
            <a:extLst>
              <a:ext uri="{FF2B5EF4-FFF2-40B4-BE49-F238E27FC236}">
                <a16:creationId xmlns:a16="http://schemas.microsoft.com/office/drawing/2014/main" id="{04F4C5D3-0360-4205-8828-EE56B9596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29" y="1229484"/>
            <a:ext cx="5547919" cy="3120276"/>
          </a:xfrm>
          <a:prstGeom prst="rect">
            <a:avLst/>
          </a:prstGeom>
        </p:spPr>
      </p:pic>
      <p:sp>
        <p:nvSpPr>
          <p:cNvPr id="7" name="ZoneTexte 6">
            <a:extLst>
              <a:ext uri="{FF2B5EF4-FFF2-40B4-BE49-F238E27FC236}">
                <a16:creationId xmlns:a16="http://schemas.microsoft.com/office/drawing/2014/main" id="{811194EB-A605-4E3B-9C19-EB671C8D5917}"/>
              </a:ext>
            </a:extLst>
          </p:cNvPr>
          <p:cNvSpPr txBox="1"/>
          <p:nvPr/>
        </p:nvSpPr>
        <p:spPr>
          <a:xfrm>
            <a:off x="822121" y="117446"/>
            <a:ext cx="10763075" cy="1107996"/>
          </a:xfrm>
          <a:prstGeom prst="rect">
            <a:avLst/>
          </a:prstGeom>
          <a:noFill/>
        </p:spPr>
        <p:txBody>
          <a:bodyPr wrap="square" rtlCol="0">
            <a:spAutoFit/>
          </a:bodyPr>
          <a:lstStyle/>
          <a:p>
            <a:pPr algn="ctr"/>
            <a:r>
              <a:rPr lang="fr-FR" sz="6600" dirty="0">
                <a:solidFill>
                  <a:srgbClr val="FFFF00"/>
                </a:solidFill>
                <a:latin typeface="Upheaval TT (BRK)" pitchFamily="2" charset="0"/>
              </a:rPr>
              <a:t>PIXEL</a:t>
            </a:r>
            <a:r>
              <a:rPr lang="fr-FR" sz="6600" dirty="0"/>
              <a:t> </a:t>
            </a:r>
            <a:r>
              <a:rPr lang="fr-FR" sz="4400" dirty="0">
                <a:solidFill>
                  <a:srgbClr val="0070C0"/>
                </a:solidFill>
                <a:latin typeface="Academy" pitchFamily="2" charset="0"/>
              </a:rPr>
              <a:t>ACADEMY </a:t>
            </a:r>
          </a:p>
        </p:txBody>
      </p:sp>
      <p:sp>
        <p:nvSpPr>
          <p:cNvPr id="8" name="Rectangle 7">
            <a:extLst>
              <a:ext uri="{FF2B5EF4-FFF2-40B4-BE49-F238E27FC236}">
                <a16:creationId xmlns:a16="http://schemas.microsoft.com/office/drawing/2014/main" id="{354FDE39-A565-43CC-A72F-B91F9A147FB8}"/>
              </a:ext>
            </a:extLst>
          </p:cNvPr>
          <p:cNvSpPr/>
          <p:nvPr/>
        </p:nvSpPr>
        <p:spPr>
          <a:xfrm>
            <a:off x="-141215" y="1159840"/>
            <a:ext cx="12474429"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A41B0EC-15ED-45AB-8C98-2DDE98005ECE}"/>
              </a:ext>
            </a:extLst>
          </p:cNvPr>
          <p:cNvSpPr txBox="1"/>
          <p:nvPr/>
        </p:nvSpPr>
        <p:spPr>
          <a:xfrm>
            <a:off x="78440" y="2189457"/>
            <a:ext cx="5547919" cy="2862322"/>
          </a:xfrm>
          <a:prstGeom prst="rect">
            <a:avLst/>
          </a:prstGeom>
          <a:noFill/>
        </p:spPr>
        <p:txBody>
          <a:bodyPr wrap="square" rtlCol="0">
            <a:spAutoFit/>
          </a:bodyPr>
          <a:lstStyle/>
          <a:p>
            <a:r>
              <a:rPr lang="fr-FR" dirty="0">
                <a:solidFill>
                  <a:srgbClr val="FFFF00"/>
                </a:solidFill>
                <a:latin typeface="Chakra Petch SemiBold" panose="00000700000000000000" pitchFamily="2" charset="-34"/>
                <a:cs typeface="Chakra Petch SemiBold" panose="00000700000000000000" pitchFamily="2" charset="-34"/>
              </a:rPr>
              <a:t>Avantages:</a:t>
            </a:r>
          </a:p>
          <a:p>
            <a:r>
              <a:rPr lang="fr-FR" dirty="0">
                <a:solidFill>
                  <a:srgbClr val="FFFF00"/>
                </a:solidFill>
                <a:latin typeface="Chakra Petch SemiBold" panose="00000700000000000000" pitchFamily="2" charset="-34"/>
                <a:cs typeface="Chakra Petch SemiBold" panose="00000700000000000000" pitchFamily="2" charset="-34"/>
              </a:rPr>
              <a:t>- Son cursus inédit (histoire, développement, </a:t>
            </a:r>
            <a:r>
              <a:rPr lang="fr-FR" dirty="0" err="1">
                <a:solidFill>
                  <a:srgbClr val="FFFF00"/>
                </a:solidFill>
                <a:latin typeface="Chakra Petch SemiBold" panose="00000700000000000000" pitchFamily="2" charset="-34"/>
                <a:cs typeface="Chakra Petch SemiBold" panose="00000700000000000000" pitchFamily="2" charset="-34"/>
              </a:rPr>
              <a:t>e-sport</a:t>
            </a:r>
            <a:r>
              <a:rPr lang="fr-FR" dirty="0">
                <a:solidFill>
                  <a:srgbClr val="FFFF00"/>
                </a:solidFill>
                <a:latin typeface="Chakra Petch SemiBold" panose="00000700000000000000" pitchFamily="2" charset="-34"/>
                <a:cs typeface="Chakra Petch SemiBold" panose="00000700000000000000" pitchFamily="2" charset="-34"/>
              </a:rPr>
              <a:t>)</a:t>
            </a:r>
          </a:p>
          <a:p>
            <a:r>
              <a:rPr lang="fr-FR" dirty="0">
                <a:solidFill>
                  <a:srgbClr val="FFFF00"/>
                </a:solidFill>
                <a:latin typeface="Chakra Petch SemiBold" panose="00000700000000000000" pitchFamily="2" charset="-34"/>
                <a:cs typeface="Chakra Petch SemiBold" panose="00000700000000000000" pitchFamily="2" charset="-34"/>
              </a:rPr>
              <a:t>- Partenariats avec des grandes marques du milieu (Nintendo)</a:t>
            </a:r>
          </a:p>
          <a:p>
            <a:r>
              <a:rPr lang="fr-FR" dirty="0">
                <a:solidFill>
                  <a:srgbClr val="FFFF00"/>
                </a:solidFill>
                <a:latin typeface="Chakra Petch SemiBold" panose="00000700000000000000" pitchFamily="2" charset="-34"/>
                <a:cs typeface="Chakra Petch SemiBold" panose="00000700000000000000" pitchFamily="2" charset="-34"/>
              </a:rPr>
              <a:t>- Aides financières pour les élèves</a:t>
            </a:r>
          </a:p>
          <a:p>
            <a:r>
              <a:rPr lang="fr-FR" dirty="0">
                <a:solidFill>
                  <a:srgbClr val="FFFF00"/>
                </a:solidFill>
                <a:latin typeface="Chakra Petch SemiBold" panose="00000700000000000000" pitchFamily="2" charset="-34"/>
                <a:cs typeface="Chakra Petch SemiBold" panose="00000700000000000000" pitchFamily="2" charset="-34"/>
              </a:rPr>
              <a:t>- Dispose de toutes les machines nécessaire aux développements et a l’</a:t>
            </a:r>
            <a:r>
              <a:rPr lang="fr-FR" dirty="0" err="1">
                <a:solidFill>
                  <a:srgbClr val="FFFF00"/>
                </a:solidFill>
                <a:latin typeface="Chakra Petch SemiBold" panose="00000700000000000000" pitchFamily="2" charset="-34"/>
                <a:cs typeface="Chakra Petch SemiBold" panose="00000700000000000000" pitchFamily="2" charset="-34"/>
              </a:rPr>
              <a:t>e-sport</a:t>
            </a:r>
            <a:endParaRPr lang="fr-FR" dirty="0">
              <a:solidFill>
                <a:srgbClr val="FFFF00"/>
              </a:solidFill>
              <a:latin typeface="Chakra Petch SemiBold" panose="00000700000000000000" pitchFamily="2" charset="-34"/>
              <a:cs typeface="Chakra Petch SemiBold" panose="00000700000000000000" pitchFamily="2" charset="-34"/>
            </a:endParaRPr>
          </a:p>
          <a:p>
            <a:r>
              <a:rPr lang="fr-FR" dirty="0">
                <a:solidFill>
                  <a:srgbClr val="FFFF00"/>
                </a:solidFill>
                <a:latin typeface="Chakra Petch SemiBold" panose="00000700000000000000" pitchFamily="2" charset="-34"/>
                <a:cs typeface="Chakra Petch SemiBold" panose="00000700000000000000" pitchFamily="2" charset="-34"/>
              </a:rPr>
              <a:t>- Le bâtiment (grand, peu </a:t>
            </a:r>
            <a:r>
              <a:rPr lang="fr-FR" dirty="0" err="1">
                <a:solidFill>
                  <a:srgbClr val="FFFF00"/>
                </a:solidFill>
                <a:latin typeface="Chakra Petch SemiBold" panose="00000700000000000000" pitchFamily="2" charset="-34"/>
                <a:cs typeface="Chakra Petch SemiBold" panose="00000700000000000000" pitchFamily="2" charset="-34"/>
              </a:rPr>
              <a:t>acceuillir</a:t>
            </a:r>
            <a:r>
              <a:rPr lang="fr-FR" dirty="0">
                <a:solidFill>
                  <a:srgbClr val="FFFF00"/>
                </a:solidFill>
                <a:latin typeface="Chakra Petch SemiBold" panose="00000700000000000000" pitchFamily="2" charset="-34"/>
                <a:cs typeface="Chakra Petch SemiBold" panose="00000700000000000000" pitchFamily="2" charset="-34"/>
              </a:rPr>
              <a:t> beaucoup de monde etc…)</a:t>
            </a:r>
          </a:p>
        </p:txBody>
      </p:sp>
      <p:sp>
        <p:nvSpPr>
          <p:cNvPr id="10" name="ZoneTexte 9">
            <a:extLst>
              <a:ext uri="{FF2B5EF4-FFF2-40B4-BE49-F238E27FC236}">
                <a16:creationId xmlns:a16="http://schemas.microsoft.com/office/drawing/2014/main" id="{0FE283A5-EAA3-4E33-A5F6-A607F92BDFE7}"/>
              </a:ext>
            </a:extLst>
          </p:cNvPr>
          <p:cNvSpPr txBox="1"/>
          <p:nvPr/>
        </p:nvSpPr>
        <p:spPr>
          <a:xfrm>
            <a:off x="6285493" y="4349760"/>
            <a:ext cx="4526546" cy="523220"/>
          </a:xfrm>
          <a:prstGeom prst="rect">
            <a:avLst/>
          </a:prstGeom>
          <a:noFill/>
        </p:spPr>
        <p:txBody>
          <a:bodyPr wrap="square" rtlCol="0">
            <a:spAutoFit/>
          </a:bodyPr>
          <a:lstStyle/>
          <a:p>
            <a:pPr algn="ctr"/>
            <a:r>
              <a:rPr lang="fr-FR" sz="1400" dirty="0">
                <a:solidFill>
                  <a:srgbClr val="FFFF00"/>
                </a:solidFill>
              </a:rPr>
              <a:t>Le Convention Center de Los Angeles dans lequel se trouve l’école</a:t>
            </a:r>
          </a:p>
        </p:txBody>
      </p:sp>
      <p:pic>
        <p:nvPicPr>
          <p:cNvPr id="11" name="Image 10">
            <a:extLst>
              <a:ext uri="{FF2B5EF4-FFF2-40B4-BE49-F238E27FC236}">
                <a16:creationId xmlns:a16="http://schemas.microsoft.com/office/drawing/2014/main" id="{BA0B25BD-1301-495F-9C12-C91546A5A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52147"/>
            <a:ext cx="12192000" cy="805853"/>
          </a:xfrm>
          <a:prstGeom prst="rect">
            <a:avLst/>
          </a:prstGeom>
        </p:spPr>
      </p:pic>
    </p:spTree>
    <p:extLst>
      <p:ext uri="{BB962C8B-B14F-4D97-AF65-F5344CB8AC3E}">
        <p14:creationId xmlns:p14="http://schemas.microsoft.com/office/powerpoint/2010/main" val="3375654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D9DCE2-E59F-472E-812C-703543F3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73" y="117446"/>
            <a:ext cx="476401" cy="1011308"/>
          </a:xfrm>
          <a:prstGeom prst="rect">
            <a:avLst/>
          </a:prstGeom>
        </p:spPr>
      </p:pic>
      <p:sp>
        <p:nvSpPr>
          <p:cNvPr id="7" name="ZoneTexte 6">
            <a:extLst>
              <a:ext uri="{FF2B5EF4-FFF2-40B4-BE49-F238E27FC236}">
                <a16:creationId xmlns:a16="http://schemas.microsoft.com/office/drawing/2014/main" id="{811194EB-A605-4E3B-9C19-EB671C8D5917}"/>
              </a:ext>
            </a:extLst>
          </p:cNvPr>
          <p:cNvSpPr txBox="1"/>
          <p:nvPr/>
        </p:nvSpPr>
        <p:spPr>
          <a:xfrm>
            <a:off x="822121" y="117446"/>
            <a:ext cx="10763075" cy="1107996"/>
          </a:xfrm>
          <a:prstGeom prst="rect">
            <a:avLst/>
          </a:prstGeom>
          <a:noFill/>
        </p:spPr>
        <p:txBody>
          <a:bodyPr wrap="square" rtlCol="0">
            <a:spAutoFit/>
          </a:bodyPr>
          <a:lstStyle/>
          <a:p>
            <a:pPr algn="ctr"/>
            <a:r>
              <a:rPr lang="fr-FR" sz="6600" dirty="0">
                <a:solidFill>
                  <a:srgbClr val="FFFF00"/>
                </a:solidFill>
                <a:latin typeface="Upheaval TT (BRK)" pitchFamily="2" charset="0"/>
              </a:rPr>
              <a:t>PIXEL</a:t>
            </a:r>
            <a:r>
              <a:rPr lang="fr-FR" sz="6600" dirty="0"/>
              <a:t> </a:t>
            </a:r>
            <a:r>
              <a:rPr lang="fr-FR" sz="4400" dirty="0">
                <a:solidFill>
                  <a:srgbClr val="0070C0"/>
                </a:solidFill>
                <a:latin typeface="Academy" pitchFamily="2" charset="0"/>
              </a:rPr>
              <a:t>ACADEMY </a:t>
            </a:r>
          </a:p>
        </p:txBody>
      </p:sp>
      <p:sp>
        <p:nvSpPr>
          <p:cNvPr id="8" name="Rectangle 7">
            <a:extLst>
              <a:ext uri="{FF2B5EF4-FFF2-40B4-BE49-F238E27FC236}">
                <a16:creationId xmlns:a16="http://schemas.microsoft.com/office/drawing/2014/main" id="{354FDE39-A565-43CC-A72F-B91F9A147FB8}"/>
              </a:ext>
            </a:extLst>
          </p:cNvPr>
          <p:cNvSpPr/>
          <p:nvPr/>
        </p:nvSpPr>
        <p:spPr>
          <a:xfrm>
            <a:off x="-141215" y="1159840"/>
            <a:ext cx="12474429"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DFB8413D-B01B-4DF7-9A86-2FBA318A958E}"/>
              </a:ext>
            </a:extLst>
          </p:cNvPr>
          <p:cNvSpPr txBox="1"/>
          <p:nvPr/>
        </p:nvSpPr>
        <p:spPr>
          <a:xfrm>
            <a:off x="2483140" y="1159840"/>
            <a:ext cx="8405769" cy="584775"/>
          </a:xfrm>
          <a:prstGeom prst="rect">
            <a:avLst/>
          </a:prstGeom>
          <a:noFill/>
        </p:spPr>
        <p:txBody>
          <a:bodyPr wrap="square" rtlCol="0">
            <a:spAutoFit/>
          </a:bodyPr>
          <a:lstStyle/>
          <a:p>
            <a:r>
              <a:rPr lang="fr-FR" sz="3200" dirty="0">
                <a:solidFill>
                  <a:srgbClr val="FFFF00"/>
                </a:solidFill>
                <a:latin typeface="Upheaval TT (BRK)" pitchFamily="2" charset="0"/>
              </a:rPr>
              <a:t>Explication de la création du site</a:t>
            </a:r>
          </a:p>
        </p:txBody>
      </p:sp>
      <p:pic>
        <p:nvPicPr>
          <p:cNvPr id="6" name="Image 5">
            <a:extLst>
              <a:ext uri="{FF2B5EF4-FFF2-40B4-BE49-F238E27FC236}">
                <a16:creationId xmlns:a16="http://schemas.microsoft.com/office/drawing/2014/main" id="{F3C4858C-2BCB-4094-958A-41779E307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2147"/>
            <a:ext cx="12192000" cy="805853"/>
          </a:xfrm>
          <a:prstGeom prst="rect">
            <a:avLst/>
          </a:prstGeom>
        </p:spPr>
      </p:pic>
      <p:pic>
        <p:nvPicPr>
          <p:cNvPr id="4" name="Image 3">
            <a:extLst>
              <a:ext uri="{FF2B5EF4-FFF2-40B4-BE49-F238E27FC236}">
                <a16:creationId xmlns:a16="http://schemas.microsoft.com/office/drawing/2014/main" id="{E02FD68A-CC85-4C3F-A925-072DD622D4DF}"/>
              </a:ext>
            </a:extLst>
          </p:cNvPr>
          <p:cNvPicPr>
            <a:picLocks noChangeAspect="1"/>
          </p:cNvPicPr>
          <p:nvPr/>
        </p:nvPicPr>
        <p:blipFill>
          <a:blip r:embed="rId4"/>
          <a:stretch>
            <a:fillRect/>
          </a:stretch>
        </p:blipFill>
        <p:spPr>
          <a:xfrm>
            <a:off x="0" y="1656598"/>
            <a:ext cx="3695700" cy="1827459"/>
          </a:xfrm>
          <a:prstGeom prst="rect">
            <a:avLst/>
          </a:prstGeom>
        </p:spPr>
      </p:pic>
      <p:sp>
        <p:nvSpPr>
          <p:cNvPr id="10" name="ZoneTexte 9">
            <a:extLst>
              <a:ext uri="{FF2B5EF4-FFF2-40B4-BE49-F238E27FC236}">
                <a16:creationId xmlns:a16="http://schemas.microsoft.com/office/drawing/2014/main" id="{9DC38416-2612-4162-89C7-DD86DB010B05}"/>
              </a:ext>
            </a:extLst>
          </p:cNvPr>
          <p:cNvSpPr txBox="1"/>
          <p:nvPr/>
        </p:nvSpPr>
        <p:spPr>
          <a:xfrm>
            <a:off x="3903133" y="2397128"/>
            <a:ext cx="8174567" cy="2862322"/>
          </a:xfrm>
          <a:prstGeom prst="rect">
            <a:avLst/>
          </a:prstGeom>
          <a:noFill/>
        </p:spPr>
        <p:txBody>
          <a:bodyPr wrap="square" rtlCol="0">
            <a:spAutoFit/>
          </a:bodyPr>
          <a:lstStyle/>
          <a:p>
            <a:r>
              <a:rPr lang="fr-FR" dirty="0">
                <a:solidFill>
                  <a:srgbClr val="FFFF00"/>
                </a:solidFill>
                <a:latin typeface="Chakra Petch SemiBold" panose="020B0604020202020204" charset="-34"/>
                <a:cs typeface="Chakra Petch SemiBold" panose="020B0604020202020204" charset="-34"/>
              </a:rPr>
              <a:t>J’ai d’abord essayé d’imaginé une version du site et ensuite j’ai commencé a le mettre en forme en faisant d’abord le menu et le bas de page. Le menu comporte 3 boutons : 2 pour les autres page et un pour descendre un peu plus bas dans la 1ere page. Le bas de page quand a lui donne une adresse mail (qui devait être cliquable pour ouvrir l’appli mail de l’ordinateur mais ça ne marche pas), un numéro de téléphone et une adresse. J’ai commencé a faire la 1ere page. Elle est en 2 partie la partie du haut est une vidéo en arrière plan. Par dessus j’y est ajouté un overlay gris transparent pour que le titre et le slogan soit bien mis en valeur. Le bas de la page contient la description de l’école ainsi que ses atouts. </a:t>
            </a:r>
          </a:p>
        </p:txBody>
      </p:sp>
      <p:pic>
        <p:nvPicPr>
          <p:cNvPr id="14" name="Image 13">
            <a:extLst>
              <a:ext uri="{FF2B5EF4-FFF2-40B4-BE49-F238E27FC236}">
                <a16:creationId xmlns:a16="http://schemas.microsoft.com/office/drawing/2014/main" id="{B27BDC38-C679-4D4D-8A11-A27960AD5AEF}"/>
              </a:ext>
            </a:extLst>
          </p:cNvPr>
          <p:cNvPicPr>
            <a:picLocks noChangeAspect="1"/>
          </p:cNvPicPr>
          <p:nvPr/>
        </p:nvPicPr>
        <p:blipFill>
          <a:blip r:embed="rId5"/>
          <a:stretch>
            <a:fillRect/>
          </a:stretch>
        </p:blipFill>
        <p:spPr>
          <a:xfrm>
            <a:off x="0" y="3497867"/>
            <a:ext cx="3695700" cy="1499254"/>
          </a:xfrm>
          <a:prstGeom prst="rect">
            <a:avLst/>
          </a:prstGeom>
        </p:spPr>
      </p:pic>
      <p:pic>
        <p:nvPicPr>
          <p:cNvPr id="16" name="Image 15">
            <a:extLst>
              <a:ext uri="{FF2B5EF4-FFF2-40B4-BE49-F238E27FC236}">
                <a16:creationId xmlns:a16="http://schemas.microsoft.com/office/drawing/2014/main" id="{2A7EED12-C98C-404F-B2EE-59DCFA2B1240}"/>
              </a:ext>
            </a:extLst>
          </p:cNvPr>
          <p:cNvPicPr>
            <a:picLocks noChangeAspect="1"/>
          </p:cNvPicPr>
          <p:nvPr/>
        </p:nvPicPr>
        <p:blipFill>
          <a:blip r:embed="rId6"/>
          <a:stretch>
            <a:fillRect/>
          </a:stretch>
        </p:blipFill>
        <p:spPr>
          <a:xfrm>
            <a:off x="0" y="5005068"/>
            <a:ext cx="3695700" cy="1486441"/>
          </a:xfrm>
          <a:prstGeom prst="rect">
            <a:avLst/>
          </a:prstGeom>
        </p:spPr>
      </p:pic>
    </p:spTree>
    <p:extLst>
      <p:ext uri="{BB962C8B-B14F-4D97-AF65-F5344CB8AC3E}">
        <p14:creationId xmlns:p14="http://schemas.microsoft.com/office/powerpoint/2010/main" val="1390589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D9DCE2-E59F-472E-812C-703543F3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73" y="117446"/>
            <a:ext cx="476401" cy="1011308"/>
          </a:xfrm>
          <a:prstGeom prst="rect">
            <a:avLst/>
          </a:prstGeom>
        </p:spPr>
      </p:pic>
      <p:sp>
        <p:nvSpPr>
          <p:cNvPr id="7" name="ZoneTexte 6">
            <a:extLst>
              <a:ext uri="{FF2B5EF4-FFF2-40B4-BE49-F238E27FC236}">
                <a16:creationId xmlns:a16="http://schemas.microsoft.com/office/drawing/2014/main" id="{811194EB-A605-4E3B-9C19-EB671C8D5917}"/>
              </a:ext>
            </a:extLst>
          </p:cNvPr>
          <p:cNvSpPr txBox="1"/>
          <p:nvPr/>
        </p:nvSpPr>
        <p:spPr>
          <a:xfrm>
            <a:off x="822121" y="117446"/>
            <a:ext cx="10763075" cy="1107996"/>
          </a:xfrm>
          <a:prstGeom prst="rect">
            <a:avLst/>
          </a:prstGeom>
          <a:noFill/>
        </p:spPr>
        <p:txBody>
          <a:bodyPr wrap="square" rtlCol="0">
            <a:spAutoFit/>
          </a:bodyPr>
          <a:lstStyle/>
          <a:p>
            <a:pPr algn="ctr"/>
            <a:r>
              <a:rPr lang="fr-FR" sz="6600" dirty="0">
                <a:solidFill>
                  <a:srgbClr val="FFFF00"/>
                </a:solidFill>
                <a:latin typeface="Upheaval TT (BRK)" pitchFamily="2" charset="0"/>
              </a:rPr>
              <a:t>PIXEL</a:t>
            </a:r>
            <a:r>
              <a:rPr lang="fr-FR" sz="6600" dirty="0"/>
              <a:t> </a:t>
            </a:r>
            <a:r>
              <a:rPr lang="fr-FR" sz="4400" dirty="0">
                <a:solidFill>
                  <a:srgbClr val="0070C0"/>
                </a:solidFill>
                <a:latin typeface="Academy" pitchFamily="2" charset="0"/>
              </a:rPr>
              <a:t>ACADEMY </a:t>
            </a:r>
          </a:p>
        </p:txBody>
      </p:sp>
      <p:sp>
        <p:nvSpPr>
          <p:cNvPr id="8" name="Rectangle 7">
            <a:extLst>
              <a:ext uri="{FF2B5EF4-FFF2-40B4-BE49-F238E27FC236}">
                <a16:creationId xmlns:a16="http://schemas.microsoft.com/office/drawing/2014/main" id="{354FDE39-A565-43CC-A72F-B91F9A147FB8}"/>
              </a:ext>
            </a:extLst>
          </p:cNvPr>
          <p:cNvSpPr/>
          <p:nvPr/>
        </p:nvSpPr>
        <p:spPr>
          <a:xfrm>
            <a:off x="-141215" y="1159840"/>
            <a:ext cx="12474429"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DFB8413D-B01B-4DF7-9A86-2FBA318A958E}"/>
              </a:ext>
            </a:extLst>
          </p:cNvPr>
          <p:cNvSpPr txBox="1"/>
          <p:nvPr/>
        </p:nvSpPr>
        <p:spPr>
          <a:xfrm>
            <a:off x="2483140" y="1159840"/>
            <a:ext cx="8405769" cy="584775"/>
          </a:xfrm>
          <a:prstGeom prst="rect">
            <a:avLst/>
          </a:prstGeom>
          <a:noFill/>
        </p:spPr>
        <p:txBody>
          <a:bodyPr wrap="square" rtlCol="0">
            <a:spAutoFit/>
          </a:bodyPr>
          <a:lstStyle/>
          <a:p>
            <a:r>
              <a:rPr lang="fr-FR" sz="3200" dirty="0">
                <a:solidFill>
                  <a:srgbClr val="FFFF00"/>
                </a:solidFill>
                <a:latin typeface="Upheaval TT (BRK)" pitchFamily="2" charset="0"/>
              </a:rPr>
              <a:t>Explication de la création du site</a:t>
            </a:r>
          </a:p>
        </p:txBody>
      </p:sp>
      <p:pic>
        <p:nvPicPr>
          <p:cNvPr id="6" name="Image 5">
            <a:extLst>
              <a:ext uri="{FF2B5EF4-FFF2-40B4-BE49-F238E27FC236}">
                <a16:creationId xmlns:a16="http://schemas.microsoft.com/office/drawing/2014/main" id="{F213FA9E-2E3D-46E3-BDB9-B97DB7CFD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2147"/>
            <a:ext cx="12192000" cy="805853"/>
          </a:xfrm>
          <a:prstGeom prst="rect">
            <a:avLst/>
          </a:prstGeom>
        </p:spPr>
      </p:pic>
      <p:pic>
        <p:nvPicPr>
          <p:cNvPr id="13" name="Image 12">
            <a:extLst>
              <a:ext uri="{FF2B5EF4-FFF2-40B4-BE49-F238E27FC236}">
                <a16:creationId xmlns:a16="http://schemas.microsoft.com/office/drawing/2014/main" id="{831392A1-16B2-4F29-9255-2A414BBC919A}"/>
              </a:ext>
            </a:extLst>
          </p:cNvPr>
          <p:cNvPicPr>
            <a:picLocks noChangeAspect="1"/>
          </p:cNvPicPr>
          <p:nvPr/>
        </p:nvPicPr>
        <p:blipFill>
          <a:blip r:embed="rId4"/>
          <a:stretch>
            <a:fillRect/>
          </a:stretch>
        </p:blipFill>
        <p:spPr>
          <a:xfrm>
            <a:off x="0" y="1865736"/>
            <a:ext cx="5344467" cy="2753861"/>
          </a:xfrm>
          <a:prstGeom prst="rect">
            <a:avLst/>
          </a:prstGeom>
        </p:spPr>
      </p:pic>
      <p:sp>
        <p:nvSpPr>
          <p:cNvPr id="14" name="ZoneTexte 13">
            <a:extLst>
              <a:ext uri="{FF2B5EF4-FFF2-40B4-BE49-F238E27FC236}">
                <a16:creationId xmlns:a16="http://schemas.microsoft.com/office/drawing/2014/main" id="{CC2202D0-7922-46A2-AEF4-1D05D820E288}"/>
              </a:ext>
            </a:extLst>
          </p:cNvPr>
          <p:cNvSpPr txBox="1"/>
          <p:nvPr/>
        </p:nvSpPr>
        <p:spPr>
          <a:xfrm>
            <a:off x="0" y="4656662"/>
            <a:ext cx="5344467" cy="369332"/>
          </a:xfrm>
          <a:prstGeom prst="rect">
            <a:avLst/>
          </a:prstGeom>
          <a:noFill/>
        </p:spPr>
        <p:txBody>
          <a:bodyPr wrap="square" rtlCol="0">
            <a:spAutoFit/>
          </a:bodyPr>
          <a:lstStyle/>
          <a:p>
            <a:pPr algn="ctr"/>
            <a:r>
              <a:rPr lang="fr-FR" dirty="0">
                <a:solidFill>
                  <a:srgbClr val="FFFF00"/>
                </a:solidFill>
                <a:latin typeface="Chakra Petch SemiBold" panose="020B0604020202020204" charset="-34"/>
                <a:cs typeface="Chakra Petch SemiBold" panose="020B0604020202020204" charset="-34"/>
              </a:rPr>
              <a:t>Exemple de cours proposé</a:t>
            </a:r>
          </a:p>
        </p:txBody>
      </p:sp>
      <p:sp>
        <p:nvSpPr>
          <p:cNvPr id="15" name="ZoneTexte 14">
            <a:extLst>
              <a:ext uri="{FF2B5EF4-FFF2-40B4-BE49-F238E27FC236}">
                <a16:creationId xmlns:a16="http://schemas.microsoft.com/office/drawing/2014/main" id="{2F7CA3A9-E8F1-4BE8-9643-152A6047FFC8}"/>
              </a:ext>
            </a:extLst>
          </p:cNvPr>
          <p:cNvSpPr txBox="1"/>
          <p:nvPr/>
        </p:nvSpPr>
        <p:spPr>
          <a:xfrm>
            <a:off x="6485468" y="2590801"/>
            <a:ext cx="4572000" cy="1754326"/>
          </a:xfrm>
          <a:prstGeom prst="rect">
            <a:avLst/>
          </a:prstGeom>
          <a:noFill/>
        </p:spPr>
        <p:txBody>
          <a:bodyPr wrap="square" rtlCol="0">
            <a:spAutoFit/>
          </a:bodyPr>
          <a:lstStyle/>
          <a:p>
            <a:r>
              <a:rPr lang="fr-FR" dirty="0">
                <a:solidFill>
                  <a:srgbClr val="FFFF00"/>
                </a:solidFill>
                <a:latin typeface="Chakra Petch SemiBold" panose="020B0604020202020204" charset="-34"/>
                <a:cs typeface="Chakra Petch SemiBold" panose="020B0604020202020204" charset="-34"/>
              </a:rPr>
              <a:t>La page des cours a été la plus simple mais a demandé un petit travaille de recherche pour trouver des professeur intéressant pour chaque matières mais elle se compose très simplement de plusieurs cases (une par cours). </a:t>
            </a:r>
          </a:p>
        </p:txBody>
      </p:sp>
    </p:spTree>
    <p:extLst>
      <p:ext uri="{BB962C8B-B14F-4D97-AF65-F5344CB8AC3E}">
        <p14:creationId xmlns:p14="http://schemas.microsoft.com/office/powerpoint/2010/main" val="76300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D9DCE2-E59F-472E-812C-703543F3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73" y="117446"/>
            <a:ext cx="476401" cy="1011308"/>
          </a:xfrm>
          <a:prstGeom prst="rect">
            <a:avLst/>
          </a:prstGeom>
        </p:spPr>
      </p:pic>
      <p:sp>
        <p:nvSpPr>
          <p:cNvPr id="7" name="ZoneTexte 6">
            <a:extLst>
              <a:ext uri="{FF2B5EF4-FFF2-40B4-BE49-F238E27FC236}">
                <a16:creationId xmlns:a16="http://schemas.microsoft.com/office/drawing/2014/main" id="{811194EB-A605-4E3B-9C19-EB671C8D5917}"/>
              </a:ext>
            </a:extLst>
          </p:cNvPr>
          <p:cNvSpPr txBox="1"/>
          <p:nvPr/>
        </p:nvSpPr>
        <p:spPr>
          <a:xfrm>
            <a:off x="822121" y="117446"/>
            <a:ext cx="10763075" cy="1107996"/>
          </a:xfrm>
          <a:prstGeom prst="rect">
            <a:avLst/>
          </a:prstGeom>
          <a:noFill/>
        </p:spPr>
        <p:txBody>
          <a:bodyPr wrap="square" rtlCol="0">
            <a:spAutoFit/>
          </a:bodyPr>
          <a:lstStyle/>
          <a:p>
            <a:pPr algn="ctr"/>
            <a:r>
              <a:rPr lang="fr-FR" sz="6600" dirty="0">
                <a:solidFill>
                  <a:srgbClr val="FFFF00"/>
                </a:solidFill>
                <a:latin typeface="Upheaval TT (BRK)" pitchFamily="2" charset="0"/>
              </a:rPr>
              <a:t>PIXEL</a:t>
            </a:r>
            <a:r>
              <a:rPr lang="fr-FR" sz="6600" dirty="0"/>
              <a:t> </a:t>
            </a:r>
            <a:r>
              <a:rPr lang="fr-FR" sz="4400" dirty="0">
                <a:solidFill>
                  <a:srgbClr val="0070C0"/>
                </a:solidFill>
                <a:latin typeface="Academy" pitchFamily="2" charset="0"/>
              </a:rPr>
              <a:t>ACADEMY </a:t>
            </a:r>
          </a:p>
        </p:txBody>
      </p:sp>
      <p:sp>
        <p:nvSpPr>
          <p:cNvPr id="8" name="Rectangle 7">
            <a:extLst>
              <a:ext uri="{FF2B5EF4-FFF2-40B4-BE49-F238E27FC236}">
                <a16:creationId xmlns:a16="http://schemas.microsoft.com/office/drawing/2014/main" id="{354FDE39-A565-43CC-A72F-B91F9A147FB8}"/>
              </a:ext>
            </a:extLst>
          </p:cNvPr>
          <p:cNvSpPr/>
          <p:nvPr/>
        </p:nvSpPr>
        <p:spPr>
          <a:xfrm>
            <a:off x="-141215" y="1159840"/>
            <a:ext cx="12474429"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DFB8413D-B01B-4DF7-9A86-2FBA318A958E}"/>
              </a:ext>
            </a:extLst>
          </p:cNvPr>
          <p:cNvSpPr txBox="1"/>
          <p:nvPr/>
        </p:nvSpPr>
        <p:spPr>
          <a:xfrm>
            <a:off x="2483140" y="1159840"/>
            <a:ext cx="8405769" cy="584775"/>
          </a:xfrm>
          <a:prstGeom prst="rect">
            <a:avLst/>
          </a:prstGeom>
          <a:noFill/>
        </p:spPr>
        <p:txBody>
          <a:bodyPr wrap="square" rtlCol="0">
            <a:spAutoFit/>
          </a:bodyPr>
          <a:lstStyle/>
          <a:p>
            <a:r>
              <a:rPr lang="fr-FR" sz="3200" dirty="0">
                <a:solidFill>
                  <a:srgbClr val="FFFF00"/>
                </a:solidFill>
                <a:latin typeface="Upheaval TT (BRK)" pitchFamily="2" charset="0"/>
              </a:rPr>
              <a:t>Explication de la création du site</a:t>
            </a:r>
          </a:p>
        </p:txBody>
      </p:sp>
      <p:pic>
        <p:nvPicPr>
          <p:cNvPr id="6" name="Image 5">
            <a:extLst>
              <a:ext uri="{FF2B5EF4-FFF2-40B4-BE49-F238E27FC236}">
                <a16:creationId xmlns:a16="http://schemas.microsoft.com/office/drawing/2014/main" id="{F213FA9E-2E3D-46E3-BDB9-B97DB7CFD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2147"/>
            <a:ext cx="12192000" cy="805853"/>
          </a:xfrm>
          <a:prstGeom prst="rect">
            <a:avLst/>
          </a:prstGeom>
        </p:spPr>
      </p:pic>
      <p:pic>
        <p:nvPicPr>
          <p:cNvPr id="4" name="Image 3">
            <a:extLst>
              <a:ext uri="{FF2B5EF4-FFF2-40B4-BE49-F238E27FC236}">
                <a16:creationId xmlns:a16="http://schemas.microsoft.com/office/drawing/2014/main" id="{1FA7B3EB-40EC-474C-AE16-C7A467B0B93E}"/>
              </a:ext>
            </a:extLst>
          </p:cNvPr>
          <p:cNvPicPr>
            <a:picLocks noChangeAspect="1"/>
          </p:cNvPicPr>
          <p:nvPr/>
        </p:nvPicPr>
        <p:blipFill>
          <a:blip r:embed="rId4"/>
          <a:stretch>
            <a:fillRect/>
          </a:stretch>
        </p:blipFill>
        <p:spPr>
          <a:xfrm>
            <a:off x="0" y="1800703"/>
            <a:ext cx="3867713" cy="1628297"/>
          </a:xfrm>
          <a:prstGeom prst="rect">
            <a:avLst/>
          </a:prstGeom>
        </p:spPr>
      </p:pic>
      <p:pic>
        <p:nvPicPr>
          <p:cNvPr id="10" name="Image 9">
            <a:extLst>
              <a:ext uri="{FF2B5EF4-FFF2-40B4-BE49-F238E27FC236}">
                <a16:creationId xmlns:a16="http://schemas.microsoft.com/office/drawing/2014/main" id="{681B001C-13BD-4A0F-BE4A-ED76BCCB7CEE}"/>
              </a:ext>
            </a:extLst>
          </p:cNvPr>
          <p:cNvPicPr>
            <a:picLocks noChangeAspect="1"/>
          </p:cNvPicPr>
          <p:nvPr/>
        </p:nvPicPr>
        <p:blipFill>
          <a:blip r:embed="rId5"/>
          <a:stretch>
            <a:fillRect/>
          </a:stretch>
        </p:blipFill>
        <p:spPr>
          <a:xfrm>
            <a:off x="0" y="3429000"/>
            <a:ext cx="3867713" cy="1634073"/>
          </a:xfrm>
          <a:prstGeom prst="rect">
            <a:avLst/>
          </a:prstGeom>
        </p:spPr>
      </p:pic>
      <p:pic>
        <p:nvPicPr>
          <p:cNvPr id="12" name="Image 11">
            <a:extLst>
              <a:ext uri="{FF2B5EF4-FFF2-40B4-BE49-F238E27FC236}">
                <a16:creationId xmlns:a16="http://schemas.microsoft.com/office/drawing/2014/main" id="{9F7E3295-5303-4797-8953-05DB371F72B0}"/>
              </a:ext>
            </a:extLst>
          </p:cNvPr>
          <p:cNvPicPr>
            <a:picLocks noChangeAspect="1"/>
          </p:cNvPicPr>
          <p:nvPr/>
        </p:nvPicPr>
        <p:blipFill>
          <a:blip r:embed="rId6"/>
          <a:stretch>
            <a:fillRect/>
          </a:stretch>
        </p:blipFill>
        <p:spPr>
          <a:xfrm>
            <a:off x="0" y="5064705"/>
            <a:ext cx="3867713" cy="767032"/>
          </a:xfrm>
          <a:prstGeom prst="rect">
            <a:avLst/>
          </a:prstGeom>
        </p:spPr>
      </p:pic>
      <p:sp>
        <p:nvSpPr>
          <p:cNvPr id="16" name="ZoneTexte 15">
            <a:extLst>
              <a:ext uri="{FF2B5EF4-FFF2-40B4-BE49-F238E27FC236}">
                <a16:creationId xmlns:a16="http://schemas.microsoft.com/office/drawing/2014/main" id="{2AAFDA54-0BAA-4BED-B32E-BAED7335EECA}"/>
              </a:ext>
            </a:extLst>
          </p:cNvPr>
          <p:cNvSpPr txBox="1"/>
          <p:nvPr/>
        </p:nvSpPr>
        <p:spPr>
          <a:xfrm>
            <a:off x="5088467" y="2065867"/>
            <a:ext cx="5698066" cy="2308324"/>
          </a:xfrm>
          <a:prstGeom prst="rect">
            <a:avLst/>
          </a:prstGeom>
          <a:noFill/>
        </p:spPr>
        <p:txBody>
          <a:bodyPr wrap="square" rtlCol="0">
            <a:spAutoFit/>
          </a:bodyPr>
          <a:lstStyle/>
          <a:p>
            <a:r>
              <a:rPr lang="fr-FR" dirty="0">
                <a:solidFill>
                  <a:srgbClr val="FFFF00"/>
                </a:solidFill>
                <a:latin typeface="Chakra Petch SemiBold" panose="020B0604020202020204" charset="-34"/>
                <a:cs typeface="Chakra Petch SemiBold" panose="020B0604020202020204" charset="-34"/>
              </a:rPr>
              <a:t>Je me suis ensuite attaqué aux 2 autres pages du site en commençant par la page Contact parce qu’elle me paraissait plus compliqué que l’autre. J’ai copié l’en-tête et le bas de page de la 1ere page. J’ai ensuite mis des logos de réseaux sociaux cliquable, puis différentes personnes de l’administration que l’ont peut contacter le formulaire et enfin la carte pointant sur l’école.</a:t>
            </a:r>
          </a:p>
        </p:txBody>
      </p:sp>
      <p:sp>
        <p:nvSpPr>
          <p:cNvPr id="17" name="ZoneTexte 16">
            <a:extLst>
              <a:ext uri="{FF2B5EF4-FFF2-40B4-BE49-F238E27FC236}">
                <a16:creationId xmlns:a16="http://schemas.microsoft.com/office/drawing/2014/main" id="{CD9FADEB-98D3-44E9-82FD-33BB4A7B0D8D}"/>
              </a:ext>
            </a:extLst>
          </p:cNvPr>
          <p:cNvSpPr txBox="1"/>
          <p:nvPr/>
        </p:nvSpPr>
        <p:spPr>
          <a:xfrm>
            <a:off x="5088467" y="4673600"/>
            <a:ext cx="5698066" cy="1200329"/>
          </a:xfrm>
          <a:prstGeom prst="rect">
            <a:avLst/>
          </a:prstGeom>
          <a:noFill/>
        </p:spPr>
        <p:txBody>
          <a:bodyPr wrap="square" rtlCol="0">
            <a:spAutoFit/>
          </a:bodyPr>
          <a:lstStyle/>
          <a:p>
            <a:r>
              <a:rPr lang="fr-FR" dirty="0">
                <a:solidFill>
                  <a:srgbClr val="FFFF00"/>
                </a:solidFill>
                <a:latin typeface="Chakra Petch SemiBold" panose="020B0604020202020204" charset="-34"/>
                <a:cs typeface="Chakra Petch SemiBold" panose="020B0604020202020204" charset="-34"/>
              </a:rPr>
              <a:t>J’ai fini par les médias mais mon binôme n’ayant rien fait dans le projet je n’ai pas eu le temps d’en faire assez pour que le site s’adapte a toute les tailles d’écran.</a:t>
            </a:r>
          </a:p>
        </p:txBody>
      </p:sp>
    </p:spTree>
    <p:extLst>
      <p:ext uri="{BB962C8B-B14F-4D97-AF65-F5344CB8AC3E}">
        <p14:creationId xmlns:p14="http://schemas.microsoft.com/office/powerpoint/2010/main" val="52977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D9DCE2-E59F-472E-812C-703543F3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73" y="117446"/>
            <a:ext cx="521948" cy="1107996"/>
          </a:xfrm>
          <a:prstGeom prst="rect">
            <a:avLst/>
          </a:prstGeom>
        </p:spPr>
      </p:pic>
      <p:sp>
        <p:nvSpPr>
          <p:cNvPr id="3" name="ZoneTexte 2">
            <a:extLst>
              <a:ext uri="{FF2B5EF4-FFF2-40B4-BE49-F238E27FC236}">
                <a16:creationId xmlns:a16="http://schemas.microsoft.com/office/drawing/2014/main" id="{2845890A-EED2-4715-88A7-AE643BAA7302}"/>
              </a:ext>
            </a:extLst>
          </p:cNvPr>
          <p:cNvSpPr txBox="1"/>
          <p:nvPr/>
        </p:nvSpPr>
        <p:spPr>
          <a:xfrm>
            <a:off x="822121" y="117446"/>
            <a:ext cx="10763075" cy="1107996"/>
          </a:xfrm>
          <a:prstGeom prst="rect">
            <a:avLst/>
          </a:prstGeom>
          <a:noFill/>
        </p:spPr>
        <p:txBody>
          <a:bodyPr wrap="square" rtlCol="0">
            <a:spAutoFit/>
          </a:bodyPr>
          <a:lstStyle/>
          <a:p>
            <a:pPr algn="ctr"/>
            <a:r>
              <a:rPr lang="fr-FR" sz="6600" dirty="0">
                <a:solidFill>
                  <a:srgbClr val="FFFF00"/>
                </a:solidFill>
                <a:latin typeface="Upheaval TT (BRK)" pitchFamily="2" charset="0"/>
              </a:rPr>
              <a:t>PIXEL</a:t>
            </a:r>
            <a:r>
              <a:rPr lang="fr-FR" sz="6600" dirty="0"/>
              <a:t> </a:t>
            </a:r>
            <a:r>
              <a:rPr lang="fr-FR" sz="4400" dirty="0">
                <a:solidFill>
                  <a:srgbClr val="0070C0"/>
                </a:solidFill>
                <a:latin typeface="Academy" pitchFamily="2" charset="0"/>
              </a:rPr>
              <a:t>ACADEMY </a:t>
            </a:r>
          </a:p>
        </p:txBody>
      </p:sp>
      <p:sp>
        <p:nvSpPr>
          <p:cNvPr id="4" name="Rectangle 3">
            <a:extLst>
              <a:ext uri="{FF2B5EF4-FFF2-40B4-BE49-F238E27FC236}">
                <a16:creationId xmlns:a16="http://schemas.microsoft.com/office/drawing/2014/main" id="{50AFE2F5-E003-4D2F-8D62-AEFDB987368D}"/>
              </a:ext>
            </a:extLst>
          </p:cNvPr>
          <p:cNvSpPr/>
          <p:nvPr/>
        </p:nvSpPr>
        <p:spPr>
          <a:xfrm>
            <a:off x="-141215" y="1225442"/>
            <a:ext cx="12474429"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7B6B2E0D-38F5-4149-B80F-F6BD15CD5951}"/>
              </a:ext>
            </a:extLst>
          </p:cNvPr>
          <p:cNvSpPr txBox="1"/>
          <p:nvPr/>
        </p:nvSpPr>
        <p:spPr>
          <a:xfrm>
            <a:off x="3340359" y="1225442"/>
            <a:ext cx="6111551" cy="584775"/>
          </a:xfrm>
          <a:prstGeom prst="rect">
            <a:avLst/>
          </a:prstGeom>
          <a:noFill/>
        </p:spPr>
        <p:txBody>
          <a:bodyPr wrap="square" rtlCol="0">
            <a:spAutoFit/>
          </a:bodyPr>
          <a:lstStyle/>
          <a:p>
            <a:r>
              <a:rPr lang="fr-FR" sz="3200" dirty="0">
                <a:solidFill>
                  <a:srgbClr val="FFFF00"/>
                </a:solidFill>
                <a:latin typeface="Upheaval TT (BRK)" pitchFamily="2" charset="0"/>
              </a:rPr>
              <a:t>Difficultés rencontrées</a:t>
            </a:r>
          </a:p>
        </p:txBody>
      </p:sp>
      <p:sp>
        <p:nvSpPr>
          <p:cNvPr id="6" name="ZoneTexte 5">
            <a:extLst>
              <a:ext uri="{FF2B5EF4-FFF2-40B4-BE49-F238E27FC236}">
                <a16:creationId xmlns:a16="http://schemas.microsoft.com/office/drawing/2014/main" id="{2893D77D-D1BC-46FD-9558-11D7013C4B8C}"/>
              </a:ext>
            </a:extLst>
          </p:cNvPr>
          <p:cNvSpPr txBox="1"/>
          <p:nvPr/>
        </p:nvSpPr>
        <p:spPr>
          <a:xfrm>
            <a:off x="6075362" y="4182914"/>
            <a:ext cx="6116637" cy="1477328"/>
          </a:xfrm>
          <a:prstGeom prst="rect">
            <a:avLst/>
          </a:prstGeom>
          <a:noFill/>
        </p:spPr>
        <p:txBody>
          <a:bodyPr wrap="square" rtlCol="0">
            <a:spAutoFit/>
          </a:bodyPr>
          <a:lstStyle/>
          <a:p>
            <a:r>
              <a:rPr lang="fr-FR" dirty="0">
                <a:solidFill>
                  <a:srgbClr val="FFFF00"/>
                </a:solidFill>
                <a:latin typeface="Chakra Petch SemiBold" panose="00000700000000000000" pitchFamily="2" charset="-34"/>
                <a:cs typeface="Chakra Petch SemiBold" panose="00000700000000000000" pitchFamily="2" charset="-34"/>
              </a:rPr>
              <a:t>J’ai aussi eu plusieurs problèmes de positionnements notamment pour les logos des réseaux sociaux qui n’étaient pas tous de la même tailles j’ai donc du adapter un par un leurs tailles pour qu’ils soit a peu près alignés.</a:t>
            </a:r>
          </a:p>
        </p:txBody>
      </p:sp>
      <p:pic>
        <p:nvPicPr>
          <p:cNvPr id="7" name="Image 6">
            <a:extLst>
              <a:ext uri="{FF2B5EF4-FFF2-40B4-BE49-F238E27FC236}">
                <a16:creationId xmlns:a16="http://schemas.microsoft.com/office/drawing/2014/main" id="{116AF3DD-2399-4D3E-9C0D-56EB6F61D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2147"/>
            <a:ext cx="12192000" cy="805853"/>
          </a:xfrm>
          <a:prstGeom prst="rect">
            <a:avLst/>
          </a:prstGeom>
        </p:spPr>
      </p:pic>
      <p:pic>
        <p:nvPicPr>
          <p:cNvPr id="9" name="Image 8">
            <a:extLst>
              <a:ext uri="{FF2B5EF4-FFF2-40B4-BE49-F238E27FC236}">
                <a16:creationId xmlns:a16="http://schemas.microsoft.com/office/drawing/2014/main" id="{7DDF10EF-6E07-48E5-9A89-6C4C4E2C1E3E}"/>
              </a:ext>
            </a:extLst>
          </p:cNvPr>
          <p:cNvPicPr>
            <a:picLocks noChangeAspect="1"/>
          </p:cNvPicPr>
          <p:nvPr/>
        </p:nvPicPr>
        <p:blipFill>
          <a:blip r:embed="rId4"/>
          <a:stretch>
            <a:fillRect/>
          </a:stretch>
        </p:blipFill>
        <p:spPr>
          <a:xfrm>
            <a:off x="5461000" y="2711981"/>
            <a:ext cx="6731000" cy="1233485"/>
          </a:xfrm>
          <a:prstGeom prst="rect">
            <a:avLst/>
          </a:prstGeom>
        </p:spPr>
      </p:pic>
      <p:sp>
        <p:nvSpPr>
          <p:cNvPr id="10" name="ZoneTexte 9">
            <a:extLst>
              <a:ext uri="{FF2B5EF4-FFF2-40B4-BE49-F238E27FC236}">
                <a16:creationId xmlns:a16="http://schemas.microsoft.com/office/drawing/2014/main" id="{AF466CA8-B013-4861-A02E-C158B4A4184F}"/>
              </a:ext>
            </a:extLst>
          </p:cNvPr>
          <p:cNvSpPr txBox="1"/>
          <p:nvPr/>
        </p:nvSpPr>
        <p:spPr>
          <a:xfrm>
            <a:off x="491916" y="3945466"/>
            <a:ext cx="4054679" cy="1754326"/>
          </a:xfrm>
          <a:prstGeom prst="rect">
            <a:avLst/>
          </a:prstGeom>
          <a:noFill/>
        </p:spPr>
        <p:txBody>
          <a:bodyPr wrap="square" rtlCol="0">
            <a:spAutoFit/>
          </a:bodyPr>
          <a:lstStyle/>
          <a:p>
            <a:r>
              <a:rPr lang="fr-FR" dirty="0">
                <a:solidFill>
                  <a:srgbClr val="FFFF00"/>
                </a:solidFill>
                <a:latin typeface="Chakra Petch SemiBold" panose="020B0604020202020204" charset="-34"/>
                <a:cs typeface="Chakra Petch SemiBold" panose="020B0604020202020204" charset="-34"/>
              </a:rPr>
              <a:t>J’ai eu du mal avec le placement de l’overlay gris au dessus la vidéo; j’ai d’ailleurs a un moment donné supprimé tous mon CSS pour recommencé tellement je ne trouvait pas de solution.</a:t>
            </a:r>
          </a:p>
        </p:txBody>
      </p:sp>
      <p:pic>
        <p:nvPicPr>
          <p:cNvPr id="12" name="Image 11">
            <a:extLst>
              <a:ext uri="{FF2B5EF4-FFF2-40B4-BE49-F238E27FC236}">
                <a16:creationId xmlns:a16="http://schemas.microsoft.com/office/drawing/2014/main" id="{917F2E70-3FD6-459A-8698-33A1B56C0434}"/>
              </a:ext>
            </a:extLst>
          </p:cNvPr>
          <p:cNvPicPr>
            <a:picLocks noChangeAspect="1"/>
          </p:cNvPicPr>
          <p:nvPr/>
        </p:nvPicPr>
        <p:blipFill>
          <a:blip r:embed="rId5"/>
          <a:stretch>
            <a:fillRect/>
          </a:stretch>
        </p:blipFill>
        <p:spPr>
          <a:xfrm>
            <a:off x="0" y="1804176"/>
            <a:ext cx="4809065" cy="2027797"/>
          </a:xfrm>
          <a:prstGeom prst="rect">
            <a:avLst/>
          </a:prstGeom>
        </p:spPr>
      </p:pic>
    </p:spTree>
    <p:extLst>
      <p:ext uri="{BB962C8B-B14F-4D97-AF65-F5344CB8AC3E}">
        <p14:creationId xmlns:p14="http://schemas.microsoft.com/office/powerpoint/2010/main" val="573640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0D9DCE2-E59F-472E-812C-703543F35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73" y="117446"/>
            <a:ext cx="521948" cy="1107996"/>
          </a:xfrm>
          <a:prstGeom prst="rect">
            <a:avLst/>
          </a:prstGeom>
        </p:spPr>
      </p:pic>
      <p:sp>
        <p:nvSpPr>
          <p:cNvPr id="3" name="ZoneTexte 2">
            <a:extLst>
              <a:ext uri="{FF2B5EF4-FFF2-40B4-BE49-F238E27FC236}">
                <a16:creationId xmlns:a16="http://schemas.microsoft.com/office/drawing/2014/main" id="{2845890A-EED2-4715-88A7-AE643BAA7302}"/>
              </a:ext>
            </a:extLst>
          </p:cNvPr>
          <p:cNvSpPr txBox="1"/>
          <p:nvPr/>
        </p:nvSpPr>
        <p:spPr>
          <a:xfrm>
            <a:off x="822121" y="117446"/>
            <a:ext cx="10763075" cy="1107996"/>
          </a:xfrm>
          <a:prstGeom prst="rect">
            <a:avLst/>
          </a:prstGeom>
          <a:noFill/>
        </p:spPr>
        <p:txBody>
          <a:bodyPr wrap="square" rtlCol="0">
            <a:spAutoFit/>
          </a:bodyPr>
          <a:lstStyle/>
          <a:p>
            <a:pPr algn="ctr"/>
            <a:r>
              <a:rPr lang="fr-FR" sz="6600" dirty="0">
                <a:solidFill>
                  <a:srgbClr val="FFFF00"/>
                </a:solidFill>
                <a:latin typeface="Upheaval TT (BRK)" pitchFamily="2" charset="0"/>
              </a:rPr>
              <a:t>PIXEL</a:t>
            </a:r>
            <a:r>
              <a:rPr lang="fr-FR" sz="6600" dirty="0"/>
              <a:t> </a:t>
            </a:r>
            <a:r>
              <a:rPr lang="fr-FR" sz="4400" dirty="0">
                <a:solidFill>
                  <a:srgbClr val="0070C0"/>
                </a:solidFill>
                <a:latin typeface="Academy" pitchFamily="2" charset="0"/>
              </a:rPr>
              <a:t>ACADEMY </a:t>
            </a:r>
          </a:p>
        </p:txBody>
      </p:sp>
      <p:sp>
        <p:nvSpPr>
          <p:cNvPr id="4" name="Rectangle 3">
            <a:extLst>
              <a:ext uri="{FF2B5EF4-FFF2-40B4-BE49-F238E27FC236}">
                <a16:creationId xmlns:a16="http://schemas.microsoft.com/office/drawing/2014/main" id="{50AFE2F5-E003-4D2F-8D62-AEFDB987368D}"/>
              </a:ext>
            </a:extLst>
          </p:cNvPr>
          <p:cNvSpPr/>
          <p:nvPr/>
        </p:nvSpPr>
        <p:spPr>
          <a:xfrm>
            <a:off x="-141215" y="1225442"/>
            <a:ext cx="12474429"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7B6B2E0D-38F5-4149-B80F-F6BD15CD5951}"/>
              </a:ext>
            </a:extLst>
          </p:cNvPr>
          <p:cNvSpPr txBox="1"/>
          <p:nvPr/>
        </p:nvSpPr>
        <p:spPr>
          <a:xfrm>
            <a:off x="3340359" y="1225442"/>
            <a:ext cx="6111551" cy="584775"/>
          </a:xfrm>
          <a:prstGeom prst="rect">
            <a:avLst/>
          </a:prstGeom>
          <a:noFill/>
        </p:spPr>
        <p:txBody>
          <a:bodyPr wrap="square" rtlCol="0">
            <a:spAutoFit/>
          </a:bodyPr>
          <a:lstStyle/>
          <a:p>
            <a:r>
              <a:rPr lang="fr-FR" sz="3200" dirty="0">
                <a:solidFill>
                  <a:srgbClr val="FFFF00"/>
                </a:solidFill>
                <a:latin typeface="Upheaval TT (BRK)" pitchFamily="2" charset="0"/>
              </a:rPr>
              <a:t>Difficultés rencontrées</a:t>
            </a:r>
          </a:p>
        </p:txBody>
      </p:sp>
      <p:sp>
        <p:nvSpPr>
          <p:cNvPr id="6" name="ZoneTexte 5">
            <a:extLst>
              <a:ext uri="{FF2B5EF4-FFF2-40B4-BE49-F238E27FC236}">
                <a16:creationId xmlns:a16="http://schemas.microsoft.com/office/drawing/2014/main" id="{2893D77D-D1BC-46FD-9558-11D7013C4B8C}"/>
              </a:ext>
            </a:extLst>
          </p:cNvPr>
          <p:cNvSpPr txBox="1"/>
          <p:nvPr/>
        </p:nvSpPr>
        <p:spPr>
          <a:xfrm>
            <a:off x="5399430" y="2041050"/>
            <a:ext cx="6792570" cy="2031325"/>
          </a:xfrm>
          <a:prstGeom prst="rect">
            <a:avLst/>
          </a:prstGeom>
          <a:noFill/>
        </p:spPr>
        <p:txBody>
          <a:bodyPr wrap="square" rtlCol="0">
            <a:spAutoFit/>
          </a:bodyPr>
          <a:lstStyle/>
          <a:p>
            <a:r>
              <a:rPr lang="fr-FR" dirty="0">
                <a:solidFill>
                  <a:srgbClr val="FFFF00"/>
                </a:solidFill>
                <a:latin typeface="Chakra Petch SemiBold" panose="00000700000000000000" pitchFamily="2" charset="-34"/>
                <a:cs typeface="Chakra Petch SemiBold" panose="00000700000000000000" pitchFamily="2" charset="-34"/>
              </a:rPr>
              <a:t>J’ai essayé d’ajouter un lien sur chaque adresses mail qui mène vers l’application mail du pc. J’ai essayé plusieurs code mais aucun n’a marché. J’ai un peu abandonné le problème par manque de temps mais j’ai laissé les adresses mail cliquables mais elles ne mènent a rien. Après vérification, j’avais surement supprimés l’application mail de mon PC, forcement les liens ne marchaient pas.</a:t>
            </a:r>
          </a:p>
        </p:txBody>
      </p:sp>
      <p:pic>
        <p:nvPicPr>
          <p:cNvPr id="7" name="Image 6">
            <a:extLst>
              <a:ext uri="{FF2B5EF4-FFF2-40B4-BE49-F238E27FC236}">
                <a16:creationId xmlns:a16="http://schemas.microsoft.com/office/drawing/2014/main" id="{A294E309-BA7C-4A49-8195-EF46E8835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2147"/>
            <a:ext cx="12192000" cy="805853"/>
          </a:xfrm>
          <a:prstGeom prst="rect">
            <a:avLst/>
          </a:prstGeom>
        </p:spPr>
      </p:pic>
      <p:pic>
        <p:nvPicPr>
          <p:cNvPr id="9" name="Image 8">
            <a:extLst>
              <a:ext uri="{FF2B5EF4-FFF2-40B4-BE49-F238E27FC236}">
                <a16:creationId xmlns:a16="http://schemas.microsoft.com/office/drawing/2014/main" id="{33F1DECF-8F8C-4946-911A-6AF5319926F2}"/>
              </a:ext>
            </a:extLst>
          </p:cNvPr>
          <p:cNvPicPr>
            <a:picLocks noChangeAspect="1"/>
          </p:cNvPicPr>
          <p:nvPr/>
        </p:nvPicPr>
        <p:blipFill>
          <a:blip r:embed="rId4"/>
          <a:stretch>
            <a:fillRect/>
          </a:stretch>
        </p:blipFill>
        <p:spPr>
          <a:xfrm>
            <a:off x="413747" y="1942146"/>
            <a:ext cx="4610743" cy="457264"/>
          </a:xfrm>
          <a:prstGeom prst="rect">
            <a:avLst/>
          </a:prstGeom>
        </p:spPr>
      </p:pic>
      <p:sp>
        <p:nvSpPr>
          <p:cNvPr id="10" name="Flèche : bas 9">
            <a:extLst>
              <a:ext uri="{FF2B5EF4-FFF2-40B4-BE49-F238E27FC236}">
                <a16:creationId xmlns:a16="http://schemas.microsoft.com/office/drawing/2014/main" id="{41B4EF1F-FC2A-4B68-80FF-03DE68BE2392}"/>
              </a:ext>
            </a:extLst>
          </p:cNvPr>
          <p:cNvSpPr/>
          <p:nvPr/>
        </p:nvSpPr>
        <p:spPr>
          <a:xfrm>
            <a:off x="2152650" y="2399410"/>
            <a:ext cx="466725" cy="600965"/>
          </a:xfrm>
          <a:prstGeom prst="downArrow">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5A14AF2A-3B87-4CE8-B48B-CBA78F31DA10}"/>
              </a:ext>
            </a:extLst>
          </p:cNvPr>
          <p:cNvPicPr>
            <a:picLocks noChangeAspect="1"/>
          </p:cNvPicPr>
          <p:nvPr/>
        </p:nvPicPr>
        <p:blipFill>
          <a:blip r:embed="rId5"/>
          <a:stretch>
            <a:fillRect/>
          </a:stretch>
        </p:blipFill>
        <p:spPr>
          <a:xfrm>
            <a:off x="566793" y="3071877"/>
            <a:ext cx="3795657" cy="2980270"/>
          </a:xfrm>
          <a:prstGeom prst="rect">
            <a:avLst/>
          </a:prstGeom>
        </p:spPr>
      </p:pic>
    </p:spTree>
    <p:extLst>
      <p:ext uri="{BB962C8B-B14F-4D97-AF65-F5344CB8AC3E}">
        <p14:creationId xmlns:p14="http://schemas.microsoft.com/office/powerpoint/2010/main" val="1390334335"/>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561</Words>
  <Application>Microsoft Office PowerPoint</Application>
  <PresentationFormat>Grand écran</PresentationFormat>
  <Paragraphs>30</Paragraphs>
  <Slides>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vt:i4>
      </vt:variant>
    </vt:vector>
  </HeadingPairs>
  <TitlesOfParts>
    <vt:vector size="14" baseType="lpstr">
      <vt:lpstr>Academy</vt:lpstr>
      <vt:lpstr>Arial</vt:lpstr>
      <vt:lpstr>Calibri Light</vt:lpstr>
      <vt:lpstr>Chakra Petch SemiBold</vt:lpstr>
      <vt:lpstr>Upheaval TT (BRK)</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Martin Gadet</dc:creator>
  <cp:lastModifiedBy>Martin Gadet</cp:lastModifiedBy>
  <cp:revision>18</cp:revision>
  <dcterms:created xsi:type="dcterms:W3CDTF">2021-11-05T15:54:20Z</dcterms:created>
  <dcterms:modified xsi:type="dcterms:W3CDTF">2021-12-10T09:23:01Z</dcterms:modified>
</cp:coreProperties>
</file>